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64" r:id="rId3"/>
    <p:sldId id="268" r:id="rId4"/>
    <p:sldId id="269" r:id="rId5"/>
    <p:sldId id="265" r:id="rId6"/>
    <p:sldId id="266" r:id="rId7"/>
    <p:sldId id="270" r:id="rId8"/>
    <p:sldId id="277" r:id="rId9"/>
    <p:sldId id="281" r:id="rId10"/>
    <p:sldId id="278" r:id="rId11"/>
    <p:sldId id="279" r:id="rId12"/>
    <p:sldId id="280" r:id="rId13"/>
    <p:sldId id="271" r:id="rId14"/>
    <p:sldId id="282" r:id="rId15"/>
    <p:sldId id="285" r:id="rId16"/>
    <p:sldId id="286" r:id="rId17"/>
    <p:sldId id="272" r:id="rId18"/>
    <p:sldId id="287" r:id="rId19"/>
    <p:sldId id="288" r:id="rId20"/>
    <p:sldId id="273" r:id="rId21"/>
    <p:sldId id="290" r:id="rId22"/>
    <p:sldId id="291" r:id="rId23"/>
    <p:sldId id="289" r:id="rId24"/>
    <p:sldId id="292" r:id="rId25"/>
    <p:sldId id="296" r:id="rId26"/>
    <p:sldId id="275" r:id="rId27"/>
    <p:sldId id="294" r:id="rId28"/>
    <p:sldId id="295" r:id="rId29"/>
    <p:sldId id="298" r:id="rId30"/>
    <p:sldId id="29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0579B9-717B-424E-8CAB-26AE921B57D6}">
          <p14:sldIdLst>
            <p14:sldId id="256"/>
            <p14:sldId id="264"/>
            <p14:sldId id="268"/>
            <p14:sldId id="269"/>
            <p14:sldId id="265"/>
            <p14:sldId id="266"/>
          </p14:sldIdLst>
        </p14:section>
        <p14:section name="Statistical Filters" id="{664EB08B-22C1-43B4-9BA9-49FB58DE7C7F}">
          <p14:sldIdLst>
            <p14:sldId id="270"/>
            <p14:sldId id="277"/>
            <p14:sldId id="281"/>
            <p14:sldId id="278"/>
            <p14:sldId id="279"/>
            <p14:sldId id="280"/>
          </p14:sldIdLst>
        </p14:section>
        <p14:section name="Smoothing Filters" id="{9E94FE2C-97DB-4F57-A26E-D0E6A474689C}">
          <p14:sldIdLst>
            <p14:sldId id="271"/>
            <p14:sldId id="282"/>
            <p14:sldId id="285"/>
            <p14:sldId id="286"/>
          </p14:sldIdLst>
        </p14:section>
        <p14:section name="Sharpening Filters" id="{7392E55F-5035-4D5D-9648-B9F16354CB5B}">
          <p14:sldIdLst>
            <p14:sldId id="272"/>
            <p14:sldId id="287"/>
            <p14:sldId id="288"/>
          </p14:sldIdLst>
        </p14:section>
        <p14:section name="Pass-based Filters" id="{59A41D40-F4F9-4AEC-AC05-ADF19300A440}">
          <p14:sldIdLst>
            <p14:sldId id="273"/>
            <p14:sldId id="290"/>
            <p14:sldId id="291"/>
            <p14:sldId id="289"/>
            <p14:sldId id="292"/>
            <p14:sldId id="296"/>
          </p14:sldIdLst>
        </p14:section>
        <p14:section name="Convolutional Filters" id="{62A94749-068E-40FD-A377-A2FAAEC5E90E}">
          <p14:sldIdLst>
            <p14:sldId id="275"/>
            <p14:sldId id="294"/>
            <p14:sldId id="295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56115-57CF-4DA8-BDAC-674897EBE558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ABDF9-E420-4EC7-A671-3686A8A5CD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8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3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9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70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226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58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69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55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315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63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44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50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83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169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45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011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2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8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51C6-733E-4B3E-BFE4-2EA8D1CDF609}" type="datetimeFigureOut">
              <a:rPr lang="en-IN" smtClean="0"/>
              <a:t>06-02-2024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91C5-2B91-4DC3-A973-CC585162E9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01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831C-694E-7F1C-C22A-850EDA14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Filtering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FD2C8-7BBE-12B4-E151-CCAB021F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Concept, Requirement, Types , Tools, Applications</a:t>
            </a:r>
          </a:p>
          <a:p>
            <a:endParaRPr lang="en-IN" dirty="0"/>
          </a:p>
          <a:p>
            <a:r>
              <a:rPr lang="en-IN" dirty="0"/>
              <a:t>Computer Vision, 6th Semester, 2024</a:t>
            </a:r>
          </a:p>
        </p:txBody>
      </p:sp>
    </p:spTree>
    <p:extLst>
      <p:ext uri="{BB962C8B-B14F-4D97-AF65-F5344CB8AC3E}">
        <p14:creationId xmlns:p14="http://schemas.microsoft.com/office/powerpoint/2010/main" val="371500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EBD-EFB1-C7D6-6A69-41A735E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285A64-1AFD-D607-F2B7-0BE13A0C5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1" y="2177256"/>
            <a:ext cx="5162550" cy="20288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6721-1A0D-15CA-166E-350DDAB84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Non-linear technique commonly used for noise reduction.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each pixel's intensity with the median value of its neighboring pixels within a defined window.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in preserving sharp edges and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Suitable for images with salt-and-pepper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in handling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Reliable means of enhancing image quality.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the impact of sporadic noise without blurring the overall image.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82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46C7-9D76-7271-29E2-53EFB067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Filters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2A07-8EE5-EBDB-408C-A2EA26EC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 numCol="2"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Non-linear operations designed to enhance or suppress certain features within an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filter: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Replace each pixel's intensity with the minimum value within a specified neighborhood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Effectively emphasize darker regions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Minimizing the impact of bright outliers (salt noise)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filter: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Replace each pixel with the maximum value in a specified neighborhood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Highlighting brighter areas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Suppress darker elements (pepper noise)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 contrast enhancement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Edge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Noise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Valuable tools for adjusting the perceptual qualities of images based on specific requirements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299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43A3-DB60-0015-4F50-BCEB67F7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 Filter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460A5-2DCB-E643-35E8-673766CF2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Non-linear technique used for noise reduction.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each pixel's intensity with the midpoint between the minimum and maximum values within a defined neighborhood.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in balancing the contrast while preserving both dark and bright features in an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Particularly useful for images affected by salt-and-pepper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Compromise between mean and extreme value filtering methods.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00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AD5E-D6B3-30A0-6B53-8E4821C8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filters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53AF7-ABE1-C11A-7F3E-79FB2C5D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1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B8A453-0F68-18B9-995B-40FBE0E0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Smoothing Filters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0B87C-F782-5C87-C1DE-8A842C4E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899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Mean Filter</a:t>
            </a:r>
          </a:p>
          <a:p>
            <a:r>
              <a:rPr lang="en-US" dirty="0"/>
              <a:t>Gaussian Filter</a:t>
            </a:r>
          </a:p>
          <a:p>
            <a:pPr lvl="1"/>
            <a:r>
              <a:rPr lang="en-US" dirty="0"/>
              <a:t>Applies a weighted average to pixels with emphasis on the central pixel, creating a smoothing effect based on a Gaussian distribution.</a:t>
            </a:r>
          </a:p>
          <a:p>
            <a:r>
              <a:rPr lang="en-US" dirty="0"/>
              <a:t>Median Filter</a:t>
            </a:r>
          </a:p>
          <a:p>
            <a:r>
              <a:rPr lang="en-US" dirty="0"/>
              <a:t>Bilateral Filter</a:t>
            </a:r>
          </a:p>
          <a:p>
            <a:pPr lvl="1"/>
            <a:r>
              <a:rPr lang="en-US" dirty="0"/>
              <a:t>Considers both spatial and intensity differences, smoothing the image while preserving edges by combining weighted averages.</a:t>
            </a:r>
          </a:p>
          <a:p>
            <a:r>
              <a:rPr lang="en-US" dirty="0"/>
              <a:t>Box Filter</a:t>
            </a:r>
          </a:p>
          <a:p>
            <a:pPr lvl="1"/>
            <a:r>
              <a:rPr lang="en-US" dirty="0"/>
              <a:t>Similar to the mean filter, but uses equal weights for all pixels in the neighborhood, providing a simple form of smoothing.</a:t>
            </a:r>
          </a:p>
          <a:p>
            <a:r>
              <a:rPr lang="en-US" dirty="0"/>
              <a:t>Wiener Filter</a:t>
            </a:r>
          </a:p>
          <a:p>
            <a:pPr lvl="1"/>
            <a:r>
              <a:rPr lang="en-US" dirty="0"/>
              <a:t>Utilizes statistical information to perform adaptive filtering, adjusting the filter based on the local characteristics of the image and noise.</a:t>
            </a:r>
          </a:p>
          <a:p>
            <a:r>
              <a:rPr lang="en-US" dirty="0"/>
              <a:t>Anisotropic Diffusion</a:t>
            </a:r>
          </a:p>
          <a:p>
            <a:pPr lvl="1"/>
            <a:r>
              <a:rPr lang="en-US" dirty="0"/>
              <a:t>Iteratively smooths an image while preserving edges by diffusing intensity variations in a direction-dependent manner.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04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8C1C-501A-3381-6E89-A2F57D2A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D31994-4ED1-E721-731A-E3A8DD62A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6200" y="592666"/>
                <a:ext cx="5891209" cy="580813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Select the image on which you want to apply Weiner filtering.</a:t>
                </a:r>
              </a:p>
              <a:p>
                <a:r>
                  <a:rPr lang="en-US" dirty="0"/>
                  <a:t>Specify the parameters required for Weiner filtering:</a:t>
                </a:r>
              </a:p>
              <a:p>
                <a:pPr lvl="1"/>
                <a:r>
                  <a:rPr lang="en-US" dirty="0"/>
                  <a:t>H(u, v): Fourier transform of the point spread function (PSF) or the degradation function.</a:t>
                </a:r>
              </a:p>
              <a:p>
                <a:pPr lvl="1"/>
                <a:r>
                  <a:rPr lang="en-US" dirty="0"/>
                  <a:t>S(u, v): Power spectrum of the original image.</a:t>
                </a:r>
              </a:p>
              <a:p>
                <a:pPr lvl="1"/>
                <a:r>
                  <a:rPr lang="en-US" dirty="0"/>
                  <a:t>K: Constant to control the trade-off between noise reduction and sharpness.</a:t>
                </a:r>
              </a:p>
              <a:p>
                <a:pPr lvl="1"/>
                <a:r>
                  <a:rPr lang="en-US" dirty="0"/>
                  <a:t>N(u, v): Power spectrum of the additive noise.</a:t>
                </a:r>
              </a:p>
              <a:p>
                <a:r>
                  <a:rPr lang="en-US" dirty="0"/>
                  <a:t>Compute the Fourier transforms of the input image, PSF, and noise power spectrum.</a:t>
                </a:r>
              </a:p>
              <a:p>
                <a:pPr lvl="1"/>
                <a:r>
                  <a:rPr lang="en-US" dirty="0"/>
                  <a:t>F(u, v): Fourier transform of the input image.</a:t>
                </a:r>
              </a:p>
              <a:p>
                <a:pPr lvl="1"/>
                <a:r>
                  <a:rPr lang="en-US" dirty="0"/>
                  <a:t>G(u, v): Fourier transform of the PSF.</a:t>
                </a:r>
              </a:p>
              <a:p>
                <a:pPr lvl="1"/>
                <a:r>
                  <a:rPr lang="en-US" dirty="0"/>
                  <a:t>N(u, v): Fourier transform of the noise power spectrum.</a:t>
                </a:r>
              </a:p>
              <a:p>
                <a:r>
                  <a:rPr lang="en-US" dirty="0"/>
                  <a:t>Estimate the power spectrum of the original image: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Calculate the Wiener filter transfer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𝑐𝑜𝑛𝑗𝑢𝑔𝑎𝑡𝑒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 / 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/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Compute the inverse Fourier transform of the product of the input image's Fourier transform and the Wiener filter transfer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𝑓𝑛𝑊𝑖𝑒𝑛𝑒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𝐼𝑛𝑣𝑒𝑟𝑠𝑒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ED31994-4ED1-E721-731A-E3A8DD62A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6200" y="592666"/>
                <a:ext cx="5891209" cy="5808134"/>
              </a:xfrm>
              <a:blipFill>
                <a:blip r:embed="rId2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6E03E5E-298D-3540-7FFD-40AAD7299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" y="2496578"/>
            <a:ext cx="4536694" cy="18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74C7-D7A8-1A6D-3D42-F953AF66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Diffusion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B3E11DC-10C3-E1F8-1A10-971C3080A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Choose the image that you want to process using anisotropic diffusion.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Specify the parameters for anisotropic diffusion: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k: A positive constant controlling the rate of diffusion.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ts: Number of iterations or time steps for the diffusion process.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dt: Time step size.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Create an empty output image with the same dimensions as the input image.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For each pixel (x, y) in the input image, perform the following steps for the specified number of time steps ts: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Compute the gradient magnitude and direction at the current pixel: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IN" dirty="0"/>
                  <a:t>: Magnitude of the image gradient.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 / |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IN" dirty="0"/>
                  <a:t>: Normalized gradient direction.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Update the pixel intensity based on the anisotropic diffusion equation: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 + 1,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 + 1,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I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dirty="0"/>
                  <a:t>Repeat Step 4 for all pixels in the input image.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B3E11DC-10C3-E1F8-1A10-971C3080A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5" r="-518" b="-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8E75DF-BAC3-E965-1735-DF44ED16C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91" y="4151316"/>
            <a:ext cx="3035530" cy="1639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3C45A-83A3-9B4D-CDAB-FA913E28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07" y="2249485"/>
            <a:ext cx="1575097" cy="17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4704-B597-974B-AEB9-B9DE1680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Sharpening filters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E8160-4523-BA3D-D636-AC44B7642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23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B252-D53B-27B7-AB5B-98C3E57C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sharpening filters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46A3-6EFE-62DB-F302-45402C9E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Laplacian filter and Marr-Hildreth (LoG - Laplacian of Gaussian) filter</a:t>
            </a:r>
          </a:p>
          <a:p>
            <a:r>
              <a:rPr lang="en-US" dirty="0"/>
              <a:t>Edge Filters (Sobel, Prewitt, Canny, etc.)</a:t>
            </a:r>
          </a:p>
          <a:p>
            <a:r>
              <a:rPr lang="en-US" dirty="0"/>
              <a:t>Unsharp Masking</a:t>
            </a:r>
          </a:p>
          <a:p>
            <a:pPr lvl="1"/>
            <a:r>
              <a:rPr lang="en-US" dirty="0"/>
              <a:t>Involves subtracting a blurred version of the image from the original to enhance fine details while reducing noise.</a:t>
            </a:r>
          </a:p>
          <a:p>
            <a:r>
              <a:rPr lang="en-US" dirty="0"/>
              <a:t>High Boost Filtering</a:t>
            </a:r>
          </a:p>
          <a:p>
            <a:pPr lvl="1"/>
            <a:r>
              <a:rPr lang="en-US" dirty="0"/>
              <a:t>A modification of unsharp masking, which combines the original image with a weighted high-pass filtered version to enhance edges and details.</a:t>
            </a:r>
          </a:p>
          <a:p>
            <a:r>
              <a:rPr lang="en-US" dirty="0"/>
              <a:t>Gradient Filters (Roberts, Kirsch, Robinson Compass, etc.)</a:t>
            </a:r>
          </a:p>
          <a:p>
            <a:r>
              <a:rPr lang="en-US" dirty="0"/>
              <a:t>Edge Enhancement by Histogram Equalization:</a:t>
            </a:r>
          </a:p>
          <a:p>
            <a:pPr lvl="1"/>
            <a:r>
              <a:rPr lang="en-US" dirty="0"/>
              <a:t>Enhances local contrast and edges by redistributing pixel intensities using histogram equalization.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45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82AC-5D76-EDEE-4C75-26B72F4C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Unsharp Masking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DB5BC-6E73-9AD6-6D6F-5DF4D6E8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Select the image on which you want to apply unsharp masking.</a:t>
            </a:r>
          </a:p>
          <a:p>
            <a:r>
              <a:rPr lang="en-US" dirty="0"/>
              <a:t>Use Gaussian smoothing filter to blur the image.</a:t>
            </a:r>
          </a:p>
          <a:p>
            <a:pPr lvl="1"/>
            <a:r>
              <a:rPr lang="en-US" dirty="0"/>
              <a:t>Degree of smoothing: determined by standard deviation of the Gaussian kernel.</a:t>
            </a:r>
          </a:p>
          <a:p>
            <a:r>
              <a:rPr lang="en-US" dirty="0"/>
              <a:t>Subtract the blurred image from the original to create a high-pass filter or "mask."</a:t>
            </a:r>
          </a:p>
          <a:p>
            <a:pPr lvl="1"/>
            <a:r>
              <a:rPr lang="en-US" dirty="0"/>
              <a:t>It highlights edges and details by emphasizing the pixel value differences.</a:t>
            </a:r>
          </a:p>
          <a:p>
            <a:r>
              <a:rPr lang="en-US" dirty="0"/>
              <a:t>Multiply the mask by a factor to control the enhancement strength.</a:t>
            </a:r>
          </a:p>
          <a:p>
            <a:pPr lvl="1"/>
            <a:r>
              <a:rPr lang="en-US" dirty="0"/>
              <a:t>Fine-tune the amount of sharpening applied to the image.</a:t>
            </a:r>
          </a:p>
          <a:p>
            <a:r>
              <a:rPr lang="en-US" dirty="0"/>
              <a:t>Add the adjusted mask to the original image to produce the final sharpened result.</a:t>
            </a:r>
          </a:p>
          <a:p>
            <a:pPr lvl="1"/>
            <a:r>
              <a:rPr lang="en-US" dirty="0"/>
              <a:t>Enhance edges and details in the image</a:t>
            </a:r>
          </a:p>
          <a:p>
            <a:pPr lvl="1"/>
            <a:r>
              <a:rPr lang="en-US" dirty="0"/>
              <a:t>Preserve overall contrast.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2BD7E-ABD6-EA51-B194-8CFF28193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02" y="2492844"/>
            <a:ext cx="3854940" cy="27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730E-150A-C740-02E0-DFB6CDA5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D62C-C650-21F4-DFB7-A3170A00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Enhancing the quality of an image or removing unwanted elements</a:t>
            </a:r>
          </a:p>
          <a:p>
            <a:r>
              <a:rPr lang="en-IN" dirty="0"/>
              <a:t>Usage of masks/window operators to move across the image</a:t>
            </a:r>
          </a:p>
          <a:p>
            <a:r>
              <a:rPr lang="en-IN" dirty="0"/>
              <a:t>Mask coefficients/weights are multiplied with corresponding underlying pixels and the summed result is the output pixel value</a:t>
            </a:r>
          </a:p>
          <a:p>
            <a:r>
              <a:rPr lang="en-IN" dirty="0"/>
              <a:t>Neighbourhood operation (output pixel depends on input pixel and input neighbourhood)</a:t>
            </a:r>
          </a:p>
        </p:txBody>
      </p:sp>
    </p:spTree>
    <p:extLst>
      <p:ext uri="{BB962C8B-B14F-4D97-AF65-F5344CB8AC3E}">
        <p14:creationId xmlns:p14="http://schemas.microsoft.com/office/powerpoint/2010/main" val="322029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E9B-2AE4-503B-09CD-32B491F8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Pass-based filters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D82A6-E510-6537-B79E-407A6777D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994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C3B1-DAD9-E658-E1CB-3915D85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Low-pass Filter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4C174-DCDB-4D58-92FD-5A586410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the image that you want to apply the low-pass filter to.</a:t>
            </a:r>
          </a:p>
          <a:p>
            <a:r>
              <a:rPr lang="en-US" dirty="0"/>
              <a:t>Choose a low-pass filter kernel, such as a Gaussian filter or a simple box filter.</a:t>
            </a:r>
          </a:p>
          <a:p>
            <a:pPr lvl="1"/>
            <a:r>
              <a:rPr lang="en-US" dirty="0"/>
              <a:t>Kernel size =&gt; Extent of smoothing.</a:t>
            </a:r>
          </a:p>
          <a:p>
            <a:r>
              <a:rPr lang="en-US" dirty="0"/>
              <a:t>Convolve the input image with the selected low-pass filter kernel.</a:t>
            </a:r>
          </a:p>
          <a:p>
            <a:pPr lvl="1"/>
            <a:r>
              <a:rPr lang="en-US" dirty="0"/>
              <a:t>Compute the weighted average of pixel values within the filter kernel window for each pixel in the image.</a:t>
            </a:r>
          </a:p>
        </p:txBody>
      </p:sp>
    </p:spTree>
    <p:extLst>
      <p:ext uri="{BB962C8B-B14F-4D97-AF65-F5344CB8AC3E}">
        <p14:creationId xmlns:p14="http://schemas.microsoft.com/office/powerpoint/2010/main" val="1573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5913-C66F-0C24-35B5-BE2EEE48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High-pass Filter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7C27F-CC70-2D68-1132-E41A02D4B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the image that you want to process using a high-pass filter.</a:t>
            </a:r>
          </a:p>
          <a:p>
            <a:r>
              <a:rPr lang="en-US" dirty="0"/>
              <a:t>Choose a low-pass filter kernel, such as a Gaussian filter or a simple box filter.</a:t>
            </a:r>
          </a:p>
          <a:p>
            <a:pPr lvl="1"/>
            <a:r>
              <a:rPr lang="en-US" dirty="0"/>
              <a:t>Kernel size =&gt; Extent of smoothing.</a:t>
            </a:r>
          </a:p>
          <a:p>
            <a:r>
              <a:rPr lang="en-US" dirty="0"/>
              <a:t>Convolve the input image with the selected low-pass filter kernel.</a:t>
            </a:r>
          </a:p>
          <a:p>
            <a:pPr lvl="1"/>
            <a:r>
              <a:rPr lang="en-US" dirty="0"/>
              <a:t>Compute the weighted average of pixel values within the filter kernel window for each pixel in the image.</a:t>
            </a:r>
          </a:p>
          <a:p>
            <a:r>
              <a:rPr lang="en-US" dirty="0"/>
              <a:t>Subtract the low-pass filtered image from the original image.</a:t>
            </a:r>
          </a:p>
          <a:p>
            <a:r>
              <a:rPr lang="en-US" dirty="0"/>
              <a:t>Result: </a:t>
            </a:r>
          </a:p>
          <a:p>
            <a:pPr lvl="1"/>
            <a:r>
              <a:rPr lang="en-US" dirty="0"/>
              <a:t>High-pass filter or mask </a:t>
            </a:r>
          </a:p>
          <a:p>
            <a:pPr lvl="1"/>
            <a:r>
              <a:rPr lang="en-US" dirty="0"/>
              <a:t>Highlights high-frequency components.</a:t>
            </a:r>
          </a:p>
          <a:p>
            <a:r>
              <a:rPr lang="en-US" dirty="0"/>
              <a:t>Add the high-pass filter to the original image to produce the final high-pass filtered result.</a:t>
            </a:r>
          </a:p>
        </p:txBody>
      </p:sp>
    </p:spTree>
    <p:extLst>
      <p:ext uri="{BB962C8B-B14F-4D97-AF65-F5344CB8AC3E}">
        <p14:creationId xmlns:p14="http://schemas.microsoft.com/office/powerpoint/2010/main" val="35871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9F85-FECA-9103-C759-9AB5BBED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High-Boost Filtering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21257-7E21-036E-F5EE-C3077B2F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Choose the image on which you want to apply high-boost filtering.</a:t>
            </a:r>
          </a:p>
          <a:p>
            <a:r>
              <a:rPr lang="en-US" dirty="0"/>
              <a:t>Blur the input image with a low-pass filter.</a:t>
            </a:r>
          </a:p>
          <a:p>
            <a:pPr lvl="1"/>
            <a:r>
              <a:rPr lang="en-US" dirty="0"/>
              <a:t>Removes high-frequency details.</a:t>
            </a:r>
          </a:p>
          <a:p>
            <a:pPr lvl="1"/>
            <a:r>
              <a:rPr lang="en-US" dirty="0"/>
              <a:t>Retains low-frequency components.</a:t>
            </a:r>
          </a:p>
          <a:p>
            <a:r>
              <a:rPr lang="en-US" dirty="0"/>
              <a:t>Subtract the low-pass filtered image from the original image to obtain a high-boost mask.</a:t>
            </a:r>
          </a:p>
          <a:p>
            <a:pPr lvl="1"/>
            <a:r>
              <a:rPr lang="en-US" dirty="0"/>
              <a:t>Emphasize high-frequency components.</a:t>
            </a:r>
          </a:p>
          <a:p>
            <a:pPr lvl="1"/>
            <a:r>
              <a:rPr lang="en-US" dirty="0"/>
              <a:t>Represent the edges and details in the image.</a:t>
            </a:r>
          </a:p>
          <a:p>
            <a:r>
              <a:rPr lang="en-US" dirty="0"/>
              <a:t>Multiply the high-boost mask by a factor to control the enhancement strength.</a:t>
            </a:r>
          </a:p>
          <a:p>
            <a:pPr lvl="1"/>
            <a:r>
              <a:rPr lang="en-US" dirty="0"/>
              <a:t>Fine-tune the amount of detail enhancement.</a:t>
            </a:r>
          </a:p>
          <a:p>
            <a:r>
              <a:rPr lang="en-US" dirty="0"/>
              <a:t>Add the adjusted high-boost mask to the original image to produce the final high-boost filtered result.</a:t>
            </a:r>
          </a:p>
          <a:p>
            <a:pPr lvl="1"/>
            <a:r>
              <a:rPr lang="en-US" dirty="0"/>
              <a:t>Enhance edges and details.</a:t>
            </a:r>
          </a:p>
          <a:p>
            <a:pPr lvl="1"/>
            <a:r>
              <a:rPr lang="en-US" dirty="0"/>
              <a:t>Suppress low-frequency components.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3B5D1-B914-EA1A-9042-C93ECA0A5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5" y="2786149"/>
            <a:ext cx="4711843" cy="890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E7A40-4193-99B0-6066-761336C8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6" y="3916735"/>
            <a:ext cx="4711844" cy="5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7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68DE-47E9-068B-6739-7FFEA0A6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Band-pass Filter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2CCD1-F8BE-D36A-3514-686EA009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27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Choose the image that you want to process using a band-pass filter.</a:t>
            </a:r>
          </a:p>
          <a:p>
            <a:r>
              <a:rPr lang="en-US" dirty="0"/>
              <a:t>Choose or design a low-pass filter kernel and a high-pass filter kernel.</a:t>
            </a:r>
          </a:p>
          <a:p>
            <a:pPr lvl="1"/>
            <a:r>
              <a:rPr lang="en-US" dirty="0"/>
              <a:t>Low-pass filter suppresses high-frequency components.</a:t>
            </a:r>
          </a:p>
          <a:p>
            <a:pPr lvl="1"/>
            <a:r>
              <a:rPr lang="en-US" dirty="0"/>
              <a:t>High-pass filter suppresses low-frequency components.</a:t>
            </a:r>
          </a:p>
          <a:p>
            <a:r>
              <a:rPr lang="en-US" dirty="0"/>
              <a:t>Convolve the input image with the low-pass filter kernel.</a:t>
            </a:r>
          </a:p>
          <a:p>
            <a:r>
              <a:rPr lang="en-US" dirty="0"/>
              <a:t>Convolve the input image with the high-pass filter kernel.</a:t>
            </a:r>
          </a:p>
          <a:p>
            <a:r>
              <a:rPr lang="en-US" dirty="0"/>
              <a:t>Subtract the low-pass filtered image from the high-pass filtered image.</a:t>
            </a:r>
          </a:p>
          <a:p>
            <a:r>
              <a:rPr lang="en-US" dirty="0"/>
              <a:t>Result: </a:t>
            </a:r>
          </a:p>
          <a:p>
            <a:pPr lvl="1"/>
            <a:r>
              <a:rPr lang="en-US" dirty="0"/>
              <a:t>Band-pass filter or mask </a:t>
            </a:r>
          </a:p>
          <a:p>
            <a:pPr lvl="1"/>
            <a:r>
              <a:rPr lang="en-US" dirty="0"/>
              <a:t>Retains frequencies within a specific range.</a:t>
            </a:r>
          </a:p>
          <a:p>
            <a:r>
              <a:rPr lang="en-US" dirty="0"/>
              <a:t>Optionally, amplify or adjust the band-pass filter values by multiplying by a constant or scaling factor, to control the strength of the band-pass enhancement.</a:t>
            </a:r>
          </a:p>
          <a:p>
            <a:r>
              <a:rPr lang="en-US" dirty="0"/>
              <a:t>Add the adjusted band-pass filter to the original image to produce the final band-pass filtered result.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845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B583-A927-78AB-D6F4-ABC8A98E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 Filters –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9C52F6-E2D5-2B77-AC51-580C93AE7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28" y="2097088"/>
            <a:ext cx="6251744" cy="4240949"/>
          </a:xfrm>
        </p:spPr>
      </p:pic>
    </p:spTree>
    <p:extLst>
      <p:ext uri="{BB962C8B-B14F-4D97-AF65-F5344CB8AC3E}">
        <p14:creationId xmlns:p14="http://schemas.microsoft.com/office/powerpoint/2010/main" val="1217352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EBB9-CAAD-352D-02A4-41FFCE30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 Kernels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9E0EA-DEDA-621A-26E6-24EB7F9E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Used in 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402523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C34D9-2ACA-2727-EFD2-A79A02E6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3411"/>
          </a:xfrm>
        </p:spPr>
        <p:txBody>
          <a:bodyPr/>
          <a:lstStyle/>
          <a:p>
            <a:r>
              <a:rPr lang="en-IN" dirty="0"/>
              <a:t>CNN Kernels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C54C4-57AE-7C5E-C7FB-E15DDA31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41930"/>
            <a:ext cx="9905999" cy="4563035"/>
          </a:xfrm>
        </p:spPr>
        <p:txBody>
          <a:bodyPr numCol="2">
            <a:normAutofit fontScale="62500" lnSpcReduction="20000"/>
          </a:bodyPr>
          <a:lstStyle/>
          <a:p>
            <a:r>
              <a:rPr lang="en-US" dirty="0"/>
              <a:t>Key Aspects:</a:t>
            </a:r>
          </a:p>
          <a:p>
            <a:pPr lvl="1"/>
            <a:r>
              <a:rPr lang="en-US" dirty="0"/>
              <a:t>Feature Extraction:</a:t>
            </a:r>
          </a:p>
          <a:p>
            <a:pPr lvl="2"/>
            <a:r>
              <a:rPr lang="en-US" dirty="0"/>
              <a:t>CNN filter kernels: small-sized matrices used for feature extraction from input data through convolutional operations.</a:t>
            </a:r>
          </a:p>
          <a:p>
            <a:pPr lvl="1"/>
            <a:r>
              <a:rPr lang="en-US" dirty="0"/>
              <a:t>Learnable Parameters:</a:t>
            </a:r>
          </a:p>
          <a:p>
            <a:pPr lvl="2"/>
            <a:r>
              <a:rPr lang="en-US" dirty="0"/>
              <a:t>Filter kernel values: learnable parameters optimized by the CNN during training, adjusted to capture important features from the input data.</a:t>
            </a:r>
          </a:p>
          <a:p>
            <a:pPr lvl="1"/>
            <a:r>
              <a:rPr lang="en-US" dirty="0"/>
              <a:t>Spatial Hierarchies:</a:t>
            </a:r>
          </a:p>
          <a:p>
            <a:pPr lvl="2"/>
            <a:r>
              <a:rPr lang="en-US" dirty="0"/>
              <a:t>Multiple filter kernels with different weights used in each CNN layer, to capture spatial hierarchies and extract various features at different scales.</a:t>
            </a:r>
          </a:p>
          <a:p>
            <a:pPr lvl="1"/>
            <a:r>
              <a:rPr lang="en-US" dirty="0"/>
              <a:t>Convolution Operation:</a:t>
            </a:r>
          </a:p>
          <a:p>
            <a:pPr lvl="2"/>
            <a:r>
              <a:rPr lang="en-US" dirty="0"/>
              <a:t>Sliding the filter kernel across the input data</a:t>
            </a:r>
          </a:p>
          <a:p>
            <a:pPr lvl="2"/>
            <a:r>
              <a:rPr lang="en-US" dirty="0"/>
              <a:t>Multiplying corresponding elements</a:t>
            </a:r>
          </a:p>
          <a:p>
            <a:pPr lvl="2"/>
            <a:r>
              <a:rPr lang="en-US" dirty="0"/>
              <a:t>Summing the results to produce feature maps.</a:t>
            </a:r>
          </a:p>
          <a:p>
            <a:pPr lvl="1"/>
            <a:r>
              <a:rPr lang="en-US" dirty="0"/>
              <a:t>Pooling Layers:</a:t>
            </a:r>
          </a:p>
          <a:p>
            <a:pPr lvl="2"/>
            <a:r>
              <a:rPr lang="en-US" dirty="0"/>
              <a:t>Perform downsampling by taking the maximum or average values within a defined neighborhood, reducing spatial dimensions while retaining important features.</a:t>
            </a:r>
          </a:p>
          <a:p>
            <a:pPr lvl="1"/>
            <a:r>
              <a:rPr lang="en-US" dirty="0"/>
              <a:t>Stride and Padding:</a:t>
            </a:r>
          </a:p>
          <a:p>
            <a:pPr lvl="2"/>
            <a:r>
              <a:rPr lang="en-US" dirty="0"/>
              <a:t>Stride: step size of the kernel during convolution; it influences the size of the output feature map. </a:t>
            </a:r>
          </a:p>
          <a:p>
            <a:pPr lvl="2"/>
            <a:r>
              <a:rPr lang="en-US" dirty="0"/>
              <a:t>Padding: used to maintain spatial dimensions and avoid information loss at the image borders.</a:t>
            </a:r>
          </a:p>
          <a:p>
            <a:pPr lvl="1"/>
            <a:r>
              <a:rPr lang="en-US" dirty="0"/>
              <a:t>Activation Functions:</a:t>
            </a:r>
          </a:p>
          <a:p>
            <a:pPr lvl="2"/>
            <a:r>
              <a:rPr lang="en-US" dirty="0"/>
              <a:t>Applied element-wise to the output of the convolution operation, to introduce non-linearity to the model.</a:t>
            </a:r>
          </a:p>
          <a:p>
            <a:pPr lvl="1"/>
            <a:r>
              <a:rPr lang="en-US" dirty="0"/>
              <a:t>Weight Sharing:</a:t>
            </a:r>
          </a:p>
          <a:p>
            <a:pPr lvl="2"/>
            <a:r>
              <a:rPr lang="en-US" dirty="0"/>
              <a:t>Same filter kernel applied to different parts of the input data, to make the CNN generalize and learn features irrespective of spatial location.</a:t>
            </a:r>
          </a:p>
          <a:p>
            <a:pPr lvl="1"/>
            <a:r>
              <a:rPr lang="en-US" dirty="0"/>
              <a:t>Convolutional Layers:</a:t>
            </a:r>
          </a:p>
          <a:p>
            <a:pPr lvl="2"/>
            <a:r>
              <a:rPr lang="en-US" dirty="0"/>
              <a:t>Convolutional layers: multiple filter kernels, each producing a feature map. </a:t>
            </a:r>
          </a:p>
          <a:p>
            <a:pPr lvl="2"/>
            <a:r>
              <a:rPr lang="en-US" dirty="0"/>
              <a:t>Layers stacked in CNN architectures to learn hierarchical representations of the input data.</a:t>
            </a:r>
          </a:p>
          <a:p>
            <a:pPr lvl="1"/>
            <a:r>
              <a:rPr lang="en-US" dirty="0"/>
              <a:t>Pre-trained Kernels:</a:t>
            </a:r>
          </a:p>
          <a:p>
            <a:pPr lvl="2"/>
            <a:r>
              <a:rPr lang="en-US" dirty="0"/>
              <a:t>Pre-trained CNNs often come with pre-learned filter kernels</a:t>
            </a:r>
          </a:p>
          <a:p>
            <a:pPr lvl="3"/>
            <a:r>
              <a:rPr lang="en-US" dirty="0"/>
              <a:t>Capture general features from large datasets </a:t>
            </a:r>
          </a:p>
          <a:p>
            <a:pPr lvl="3"/>
            <a:r>
              <a:rPr lang="en-US" dirty="0"/>
              <a:t>Accelerated training on specific tasks.</a:t>
            </a:r>
          </a:p>
        </p:txBody>
      </p:sp>
    </p:spTree>
    <p:extLst>
      <p:ext uri="{BB962C8B-B14F-4D97-AF65-F5344CB8AC3E}">
        <p14:creationId xmlns:p14="http://schemas.microsoft.com/office/powerpoint/2010/main" val="3399801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6B1A-5638-7369-E81A-74841443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Kernels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2E5B6D-3198-8BA1-F53E-D91562663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4" y="2676486"/>
            <a:ext cx="3905451" cy="150502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5AB4DC-7121-4DAF-B778-0FF7CD640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87" y="1125860"/>
            <a:ext cx="4759932" cy="4283939"/>
          </a:xfrm>
        </p:spPr>
      </p:pic>
    </p:spTree>
    <p:extLst>
      <p:ext uri="{BB962C8B-B14F-4D97-AF65-F5344CB8AC3E}">
        <p14:creationId xmlns:p14="http://schemas.microsoft.com/office/powerpoint/2010/main" val="299511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D8B3-958C-C6A6-2182-F2186F3F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Feature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341296-55D9-E6D2-76A4-FEF7A421B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11" y="2097088"/>
            <a:ext cx="7374801" cy="4133079"/>
          </a:xfrm>
        </p:spPr>
      </p:pic>
    </p:spTree>
    <p:extLst>
      <p:ext uri="{BB962C8B-B14F-4D97-AF65-F5344CB8AC3E}">
        <p14:creationId xmlns:p14="http://schemas.microsoft.com/office/powerpoint/2010/main" val="425744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A98E-C888-20B9-B6D8-346A1B1C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Neighbourhood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C3D29-0F01-0E5B-CF07-F361D368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Neighborhood under consideration is greater than 1×1 pixel.</a:t>
            </a:r>
          </a:p>
          <a:p>
            <a:pPr lvl="1"/>
            <a:r>
              <a:rPr lang="en-US" dirty="0"/>
              <a:t>Usually 3×3, 5×5, 7×7, etc.</a:t>
            </a:r>
          </a:p>
          <a:p>
            <a:pPr lvl="1"/>
            <a:r>
              <a:rPr lang="en-US" dirty="0"/>
              <a:t>Even-sized neighbourhood not considered (difficult to allocate central pixel)</a:t>
            </a:r>
          </a:p>
          <a:p>
            <a:r>
              <a:rPr lang="en-US" dirty="0"/>
              <a:t>Instead of acting on a single pixel, the transformation function acts over the neighbourhood of the pixel under consideration</a:t>
            </a:r>
          </a:p>
          <a:p>
            <a:r>
              <a:rPr lang="en-US" dirty="0"/>
              <a:t>The transformation function is in the form of a mask.</a:t>
            </a:r>
          </a:p>
          <a:p>
            <a:r>
              <a:rPr lang="en-US" dirty="0"/>
              <a:t>Mask value shows what kind of enhancement is going to be achieved.</a:t>
            </a:r>
          </a:p>
        </p:txBody>
      </p:sp>
    </p:spTree>
    <p:extLst>
      <p:ext uri="{BB962C8B-B14F-4D97-AF65-F5344CB8AC3E}">
        <p14:creationId xmlns:p14="http://schemas.microsoft.com/office/powerpoint/2010/main" val="353541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169C-94D1-6D51-EEE2-AF39C9B5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Further Reading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BDE9-CDDE-5005-8E0C-522C0435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Frequency-domain filtering:</a:t>
            </a:r>
          </a:p>
          <a:p>
            <a:pPr lvl="1"/>
            <a:r>
              <a:rPr lang="en-IN" dirty="0"/>
              <a:t>Homomorphic Filter</a:t>
            </a:r>
          </a:p>
          <a:p>
            <a:pPr lvl="1"/>
            <a:r>
              <a:rPr lang="en-IN" dirty="0"/>
              <a:t>Butterworth Filter</a:t>
            </a:r>
          </a:p>
          <a:p>
            <a:r>
              <a:rPr lang="en-IN" dirty="0"/>
              <a:t>Feature extraction:</a:t>
            </a:r>
          </a:p>
          <a:p>
            <a:pPr lvl="1"/>
            <a:r>
              <a:rPr lang="en-IN" dirty="0"/>
              <a:t>Gabor Filter</a:t>
            </a:r>
          </a:p>
        </p:txBody>
      </p:sp>
    </p:spTree>
    <p:extLst>
      <p:ext uri="{BB962C8B-B14F-4D97-AF65-F5344CB8AC3E}">
        <p14:creationId xmlns:p14="http://schemas.microsoft.com/office/powerpoint/2010/main" val="233087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E855-4388-DA14-3896-A57944E2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Neighbourhood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37DAD-6460-483D-4983-AE4EBCC88EF8}"/>
              </a:ext>
            </a:extLst>
          </p:cNvPr>
          <p:cNvSpPr txBox="1">
            <a:spLocks/>
          </p:cNvSpPr>
          <p:nvPr/>
        </p:nvSpPr>
        <p:spPr>
          <a:xfrm>
            <a:off x="1909482" y="171351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50000"/>
              <a:buFont typeface="Wingdings" pitchFamily="2" charset="2"/>
              <a:buChar char="q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50000"/>
              <a:buFont typeface="Wingdings" pitchFamily="2" charset="2"/>
              <a:buChar char="q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3 × 3 Neighbourhood of a pixel (X, Y) and the Mask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A73DC-0E40-171D-1649-FFFA595CA1A3}"/>
              </a:ext>
            </a:extLst>
          </p:cNvPr>
          <p:cNvSpPr txBox="1"/>
          <p:nvPr/>
        </p:nvSpPr>
        <p:spPr>
          <a:xfrm>
            <a:off x="9148482" y="3189864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endParaRPr lang="en-IN" sz="20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2DE9E3-03D3-6F82-16C9-647B4614AAF3}"/>
              </a:ext>
            </a:extLst>
          </p:cNvPr>
          <p:cNvGrpSpPr/>
          <p:nvPr/>
        </p:nvGrpSpPr>
        <p:grpSpPr>
          <a:xfrm>
            <a:off x="2226117" y="3024859"/>
            <a:ext cx="3358100" cy="1750787"/>
            <a:chOff x="2121023" y="3122481"/>
            <a:chExt cx="5393090" cy="3968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7E1DF4-A644-1D64-0391-274EC526933E}"/>
                </a:ext>
              </a:extLst>
            </p:cNvPr>
            <p:cNvGrpSpPr/>
            <p:nvPr/>
          </p:nvGrpSpPr>
          <p:grpSpPr>
            <a:xfrm>
              <a:off x="2121023" y="3122481"/>
              <a:ext cx="5393090" cy="3968602"/>
              <a:chOff x="2090974" y="3130841"/>
              <a:chExt cx="7041548" cy="515151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BC216FF-D2C2-DB6B-AC35-1717B0B5B0E1}"/>
                  </a:ext>
                </a:extLst>
              </p:cNvPr>
              <p:cNvGrpSpPr/>
              <p:nvPr/>
            </p:nvGrpSpPr>
            <p:grpSpPr>
              <a:xfrm>
                <a:off x="2090974" y="3241172"/>
                <a:ext cx="6355748" cy="5041181"/>
                <a:chOff x="2090974" y="3241172"/>
                <a:chExt cx="6355748" cy="504118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56CF1B9-B20E-B015-330E-C986DAD1F6E3}"/>
                    </a:ext>
                  </a:extLst>
                </p:cNvPr>
                <p:cNvSpPr/>
                <p:nvPr/>
              </p:nvSpPr>
              <p:spPr>
                <a:xfrm>
                  <a:off x="2590800" y="3276600"/>
                  <a:ext cx="5029200" cy="3768339"/>
                </a:xfrm>
                <a:prstGeom prst="rect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F018874-B60A-E13F-2860-58881B14E6FC}"/>
                    </a:ext>
                  </a:extLst>
                </p:cNvPr>
                <p:cNvCxnSpPr/>
                <p:nvPr/>
              </p:nvCxnSpPr>
              <p:spPr>
                <a:xfrm flipH="1">
                  <a:off x="4345954" y="3611878"/>
                  <a:ext cx="1594489" cy="121960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626427C-5DF1-D460-7844-3531CEE77B60}"/>
                    </a:ext>
                  </a:extLst>
                </p:cNvPr>
                <p:cNvSpPr txBox="1"/>
                <p:nvPr/>
              </p:nvSpPr>
              <p:spPr>
                <a:xfrm>
                  <a:off x="5842440" y="3330897"/>
                  <a:ext cx="1472760" cy="838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(X, Y)</a:t>
                  </a:r>
                  <a:endParaRPr kumimoji="0" lang="en-I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7F766C95-0B4C-03D1-772E-B0118449ED53}"/>
                    </a:ext>
                  </a:extLst>
                </p:cNvPr>
                <p:cNvCxnSpPr/>
                <p:nvPr/>
              </p:nvCxnSpPr>
              <p:spPr>
                <a:xfrm>
                  <a:off x="7837122" y="3241172"/>
                  <a:ext cx="6096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tailEnd type="arrow"/>
                </a:ln>
                <a:effectLst/>
              </p:spPr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1FE3A49C-1EB7-6034-6A22-F251C946DC72}"/>
                    </a:ext>
                  </a:extLst>
                </p:cNvPr>
                <p:cNvCxnSpPr/>
                <p:nvPr/>
              </p:nvCxnSpPr>
              <p:spPr>
                <a:xfrm>
                  <a:off x="2590800" y="7390736"/>
                  <a:ext cx="0" cy="53340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655E32F-CADB-3EC8-F579-AFDC9F55CADB}"/>
                    </a:ext>
                  </a:extLst>
                </p:cNvPr>
                <p:cNvSpPr txBox="1"/>
                <p:nvPr/>
              </p:nvSpPr>
              <p:spPr>
                <a:xfrm>
                  <a:off x="2090974" y="6290032"/>
                  <a:ext cx="247648" cy="1992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 </a:t>
                  </a: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X</a:t>
                  </a:r>
                  <a:endParaRPr kumimoji="0" lang="en-I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0D1305-2841-2F81-75DC-02E511971468}"/>
                  </a:ext>
                </a:extLst>
              </p:cNvPr>
              <p:cNvSpPr txBox="1"/>
              <p:nvPr/>
            </p:nvSpPr>
            <p:spPr>
              <a:xfrm>
                <a:off x="8141922" y="3130841"/>
                <a:ext cx="990600" cy="108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Y</a:t>
                </a:r>
                <a:endPara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F27927-167E-164C-A384-39688C4C7244}"/>
                </a:ext>
              </a:extLst>
            </p:cNvPr>
            <p:cNvSpPr/>
            <p:nvPr/>
          </p:nvSpPr>
          <p:spPr>
            <a:xfrm>
              <a:off x="3048000" y="3691277"/>
              <a:ext cx="1600200" cy="1418668"/>
            </a:xfrm>
            <a:prstGeom prst="rect">
              <a:avLst/>
            </a:prstGeom>
            <a:solidFill>
              <a:srgbClr val="00B0F0">
                <a:alpha val="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BCF2C1-6106-FC49-D1E3-AD6ACF5DE9E3}"/>
                </a:ext>
              </a:extLst>
            </p:cNvPr>
            <p:cNvCxnSpPr/>
            <p:nvPr/>
          </p:nvCxnSpPr>
          <p:spPr>
            <a:xfrm>
              <a:off x="3547353" y="3710266"/>
              <a:ext cx="0" cy="141866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55F05F-7066-3BC9-43CA-94493530EA67}"/>
                </a:ext>
              </a:extLst>
            </p:cNvPr>
            <p:cNvCxnSpPr/>
            <p:nvPr/>
          </p:nvCxnSpPr>
          <p:spPr>
            <a:xfrm>
              <a:off x="4079589" y="3710266"/>
              <a:ext cx="0" cy="141866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A439799-6208-2DE0-2B5F-DEF1D599E2DE}"/>
                </a:ext>
              </a:extLst>
            </p:cNvPr>
            <p:cNvCxnSpPr/>
            <p:nvPr/>
          </p:nvCxnSpPr>
          <p:spPr>
            <a:xfrm>
              <a:off x="3048000" y="4191000"/>
              <a:ext cx="16002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D631BC-E2D7-69F1-1CDE-A039DB812C77}"/>
                </a:ext>
              </a:extLst>
            </p:cNvPr>
            <p:cNvCxnSpPr/>
            <p:nvPr/>
          </p:nvCxnSpPr>
          <p:spPr>
            <a:xfrm>
              <a:off x="3047361" y="4691376"/>
              <a:ext cx="16002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56612D-7BD2-33EA-4904-51EB32259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9920"/>
              </p:ext>
            </p:extLst>
          </p:nvPr>
        </p:nvGraphicFramePr>
        <p:xfrm>
          <a:off x="6481482" y="3151150"/>
          <a:ext cx="2362200" cy="1266030"/>
        </p:xfrm>
        <a:graphic>
          <a:graphicData uri="http://schemas.openxmlformats.org/drawingml/2006/table">
            <a:tbl>
              <a:tblPr firstRow="1" bandRow="1"/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</a:t>
                      </a:r>
                      <a:r>
                        <a:rPr lang="en-US" b="0" baseline="-25000" dirty="0">
                          <a:solidFill>
                            <a:schemeClr val="bg1"/>
                          </a:solidFill>
                        </a:rPr>
                        <a:t>-1,-1</a:t>
                      </a:r>
                      <a:endParaRPr lang="en-IN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</a:t>
                      </a:r>
                      <a:r>
                        <a:rPr lang="en-US" b="0" baseline="-25000" dirty="0">
                          <a:solidFill>
                            <a:schemeClr val="bg1"/>
                          </a:solidFill>
                        </a:rPr>
                        <a:t>-1,0</a:t>
                      </a:r>
                      <a:endParaRPr lang="en-IN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W</a:t>
                      </a:r>
                      <a:r>
                        <a:rPr lang="en-US" b="0" baseline="-25000" dirty="0">
                          <a:solidFill>
                            <a:schemeClr val="bg1"/>
                          </a:solidFill>
                        </a:rPr>
                        <a:t>-1,1</a:t>
                      </a:r>
                      <a:endParaRPr lang="en-IN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0,-1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0,0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3D8ECA-B8DA-C4F6-C44C-1171EC6CDA5C}"/>
              </a:ext>
            </a:extLst>
          </p:cNvPr>
          <p:cNvCxnSpPr/>
          <p:nvPr/>
        </p:nvCxnSpPr>
        <p:spPr>
          <a:xfrm>
            <a:off x="8183282" y="3928949"/>
            <a:ext cx="1193800" cy="426151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8E1743-74D9-F7E4-2A3F-6BF90589617C}"/>
              </a:ext>
            </a:extLst>
          </p:cNvPr>
          <p:cNvSpPr txBox="1"/>
          <p:nvPr/>
        </p:nvSpPr>
        <p:spPr>
          <a:xfrm>
            <a:off x="9148482" y="442221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latin typeface="Calibri"/>
              </a:rPr>
              <a:t>3×3 MASK</a:t>
            </a:r>
            <a:endParaRPr lang="en-IN" dirty="0">
              <a:latin typeface="Calibri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F3D6946F-B192-45E1-92CF-2399940CB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11728"/>
              </p:ext>
            </p:extLst>
          </p:nvPr>
        </p:nvGraphicFramePr>
        <p:xfrm>
          <a:off x="3826612" y="5238285"/>
          <a:ext cx="4369370" cy="88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600" imgH="444500" progId="">
                  <p:embed/>
                </p:oleObj>
              </mc:Choice>
              <mc:Fallback>
                <p:oleObj name="Equation" r:id="rId2" imgW="2260600" imgH="444500" progId="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6612" y="5238285"/>
                        <a:ext cx="4369370" cy="88689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5B3A503-AB9E-4A95-0C0D-144AAB627EE3}"/>
              </a:ext>
            </a:extLst>
          </p:cNvPr>
          <p:cNvSpPr txBox="1"/>
          <p:nvPr/>
        </p:nvSpPr>
        <p:spPr>
          <a:xfrm>
            <a:off x="2802917" y="4868953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79646">
                  <a:lumMod val="75000"/>
                </a:srgbClr>
              </a:buClr>
              <a:buSzPct val="50000"/>
              <a:buFont typeface="Wingdings" pitchFamily="2" charset="2"/>
              <a:buChar char="q"/>
            </a:pPr>
            <a:r>
              <a:rPr lang="en-US" dirty="0">
                <a:latin typeface="Calibri"/>
              </a:rPr>
              <a:t>Mathematically, the enhance image can be written as</a:t>
            </a:r>
            <a:endParaRPr lang="en-IN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68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9242-9E9D-A4A6-559E-B7ECCE0F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049D-0432-E835-4090-1038DB592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Image Enhancement</a:t>
            </a:r>
          </a:p>
          <a:p>
            <a:r>
              <a:rPr lang="en-IN" dirty="0"/>
              <a:t>Image Restoration</a:t>
            </a:r>
          </a:p>
          <a:p>
            <a:r>
              <a:rPr lang="en-IN" dirty="0"/>
              <a:t>Noise Removal</a:t>
            </a:r>
          </a:p>
          <a:p>
            <a:r>
              <a:rPr lang="en-IN" dirty="0"/>
              <a:t>Edge Highlighting</a:t>
            </a:r>
          </a:p>
          <a:p>
            <a:r>
              <a:rPr lang="en-IN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87614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B534-0C00-B932-1480-E904E5D9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F61B5-A298-9DB4-D672-ADF9A7C8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676184"/>
          </a:xfrm>
        </p:spPr>
        <p:txBody>
          <a:bodyPr numCol="2">
            <a:normAutofit fontScale="92500" lnSpcReduction="20000"/>
          </a:bodyPr>
          <a:lstStyle/>
          <a:p>
            <a:r>
              <a:rPr lang="en-IN" dirty="0"/>
              <a:t>Statistical</a:t>
            </a:r>
          </a:p>
          <a:p>
            <a:pPr lvl="1"/>
            <a:r>
              <a:rPr lang="en-IN" dirty="0"/>
              <a:t>Mean/average</a:t>
            </a:r>
          </a:p>
          <a:p>
            <a:pPr lvl="2"/>
            <a:r>
              <a:rPr lang="en-IN" dirty="0"/>
              <a:t>Simple</a:t>
            </a:r>
          </a:p>
          <a:p>
            <a:pPr lvl="2"/>
            <a:r>
              <a:rPr lang="en-IN" dirty="0"/>
              <a:t>Weighted</a:t>
            </a:r>
          </a:p>
          <a:p>
            <a:pPr lvl="2"/>
            <a:r>
              <a:rPr lang="en-IN" dirty="0"/>
              <a:t>Gaussian</a:t>
            </a:r>
          </a:p>
          <a:p>
            <a:pPr lvl="1"/>
            <a:r>
              <a:rPr lang="en-IN" dirty="0"/>
              <a:t>Minimum and Maximum</a:t>
            </a:r>
          </a:p>
          <a:p>
            <a:pPr lvl="1"/>
            <a:r>
              <a:rPr lang="en-IN" dirty="0"/>
              <a:t>Midpoint</a:t>
            </a:r>
          </a:p>
          <a:p>
            <a:pPr lvl="1"/>
            <a:r>
              <a:rPr lang="en-IN" dirty="0"/>
              <a:t>Median</a:t>
            </a:r>
          </a:p>
          <a:p>
            <a:r>
              <a:rPr lang="en-IN" dirty="0"/>
              <a:t>Edge Detectors (Prewitt, Sobel, Canny, LoG, etc.)</a:t>
            </a:r>
          </a:p>
          <a:p>
            <a:r>
              <a:rPr lang="en-IN" dirty="0"/>
              <a:t>Pass-based</a:t>
            </a:r>
          </a:p>
          <a:p>
            <a:pPr lvl="1"/>
            <a:r>
              <a:rPr lang="en-IN" dirty="0"/>
              <a:t>Low-pass</a:t>
            </a:r>
          </a:p>
          <a:p>
            <a:pPr lvl="1"/>
            <a:r>
              <a:rPr lang="en-IN" dirty="0"/>
              <a:t>High-pass (and High-Boost)</a:t>
            </a:r>
          </a:p>
          <a:p>
            <a:pPr lvl="1"/>
            <a:r>
              <a:rPr lang="en-IN" dirty="0"/>
              <a:t>Band-pass</a:t>
            </a:r>
          </a:p>
          <a:p>
            <a:pPr lvl="1"/>
            <a:r>
              <a:rPr lang="en-IN" dirty="0"/>
              <a:t>Band-reject</a:t>
            </a:r>
          </a:p>
          <a:p>
            <a:r>
              <a:rPr lang="en-IN" dirty="0"/>
              <a:t>Smoothening/Smoothing filters</a:t>
            </a:r>
          </a:p>
          <a:p>
            <a:r>
              <a:rPr lang="en-IN" dirty="0"/>
              <a:t>Sharpening filters</a:t>
            </a:r>
          </a:p>
          <a:p>
            <a:r>
              <a:rPr lang="en-IN" dirty="0"/>
              <a:t>Convolutional Filter Kernels (used in Convolutional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211874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A783-7368-FCFF-324B-1E653BF3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filters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2F3DA-21D2-2AA2-0747-AFFBFB720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59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DD2B-48C6-FD31-438E-AF93AAB1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Filter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5E29F-9069-0485-DEDC-47C6EEAD3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398531"/>
            <a:ext cx="5891213" cy="3586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51359-CA4B-BEEA-9E68-FBEF3F94C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simple and effective smoothing technique used to reduce noise and blur in digital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each pixel's intensity with the average value of its neighboring pixels, often within a predefined window or kernel.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for noise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result in loss of image details and may not be suitable for preserving sharp edges in certain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means: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Arithmetic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Geometric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Harmonic 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42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3995-5F17-1A23-1490-6B5BB242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Mean Filtering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451F1C-997F-008C-A298-AE81E31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06" y="748506"/>
            <a:ext cx="5486400" cy="48863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475B9-45A1-78EB-BDEE-C205E546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Weighted mean filtering assigns different weights to neighboring 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Emphasize the contributions of certain pixels more than others in the averaging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flexibility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Selective preservation of image details and improved handling of non-uniform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choice between linear and weighted mean filtering is task-dependent: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Linear mean filters – simpler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Weighted mean filters – more nuanced control over the smoothing process.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232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203</TotalTime>
  <Words>2102</Words>
  <Application>Microsoft Office PowerPoint</Application>
  <PresentationFormat>Widescreen</PresentationFormat>
  <Paragraphs>254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Wingdings</vt:lpstr>
      <vt:lpstr>Circuit</vt:lpstr>
      <vt:lpstr>Equation</vt:lpstr>
      <vt:lpstr>Image Filtering</vt:lpstr>
      <vt:lpstr>Image Filtering</vt:lpstr>
      <vt:lpstr>Neighbourhood Operation</vt:lpstr>
      <vt:lpstr>Neighbourhood Operation</vt:lpstr>
      <vt:lpstr>Requirement</vt:lpstr>
      <vt:lpstr>Types</vt:lpstr>
      <vt:lpstr>Statistical filters</vt:lpstr>
      <vt:lpstr>Mean Filter</vt:lpstr>
      <vt:lpstr>Weighted Mean Filtering</vt:lpstr>
      <vt:lpstr>Median Filter</vt:lpstr>
      <vt:lpstr>Minimum and Maximum Filters</vt:lpstr>
      <vt:lpstr>Midpoint Filter</vt:lpstr>
      <vt:lpstr>Smoothing filters</vt:lpstr>
      <vt:lpstr>Various Smoothing Filters</vt:lpstr>
      <vt:lpstr>Wiener Filter</vt:lpstr>
      <vt:lpstr>Anisotropic Diffusion</vt:lpstr>
      <vt:lpstr>Sharpening filters</vt:lpstr>
      <vt:lpstr>Various sharpening filters</vt:lpstr>
      <vt:lpstr>Unsharp Masking</vt:lpstr>
      <vt:lpstr>Pass-based filters</vt:lpstr>
      <vt:lpstr>Low-pass Filter</vt:lpstr>
      <vt:lpstr>High-pass Filter</vt:lpstr>
      <vt:lpstr>High-Boost Filtering</vt:lpstr>
      <vt:lpstr>Band-pass Filter</vt:lpstr>
      <vt:lpstr>Pass Filters – Example</vt:lpstr>
      <vt:lpstr>Convolutional filter Kernels</vt:lpstr>
      <vt:lpstr>CNN Kernels</vt:lpstr>
      <vt:lpstr>CNN Kernels</vt:lpstr>
      <vt:lpstr>CNN Feature Learning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Processing and Computer Vision</dc:title>
  <dc:creator>Sarthak Padhi</dc:creator>
  <cp:lastModifiedBy>Sarthak Padhi</cp:lastModifiedBy>
  <cp:revision>13</cp:revision>
  <dcterms:created xsi:type="dcterms:W3CDTF">2024-01-06T06:04:49Z</dcterms:created>
  <dcterms:modified xsi:type="dcterms:W3CDTF">2024-02-05T22:03:30Z</dcterms:modified>
</cp:coreProperties>
</file>